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268" r:id="rId3"/>
    <p:sldId id="269" r:id="rId4"/>
    <p:sldId id="270" r:id="rId5"/>
    <p:sldId id="280" r:id="rId6"/>
    <p:sldId id="281" r:id="rId7"/>
    <p:sldId id="271" r:id="rId8"/>
    <p:sldId id="272" r:id="rId9"/>
    <p:sldId id="273" r:id="rId10"/>
    <p:sldId id="274" r:id="rId11"/>
    <p:sldId id="275" r:id="rId12"/>
    <p:sldId id="276" r:id="rId13"/>
    <p:sldId id="282" r:id="rId14"/>
    <p:sldId id="283" r:id="rId15"/>
    <p:sldId id="284" r:id="rId16"/>
    <p:sldId id="285" r:id="rId17"/>
    <p:sldId id="258" r:id="rId18"/>
    <p:sldId id="286" r:id="rId19"/>
    <p:sldId id="259" r:id="rId20"/>
    <p:sldId id="287" r:id="rId21"/>
    <p:sldId id="260" r:id="rId22"/>
    <p:sldId id="267" r:id="rId23"/>
    <p:sldId id="264" r:id="rId24"/>
    <p:sldId id="263"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65" autoAdjust="0"/>
  </p:normalViewPr>
  <p:slideViewPr>
    <p:cSldViewPr snapToGrid="0" snapToObjects="1">
      <p:cViewPr varScale="1">
        <p:scale>
          <a:sx n="139" d="100"/>
          <a:sy n="139" d="100"/>
        </p:scale>
        <p:origin x="-1520" y="-104"/>
      </p:cViewPr>
      <p:guideLst>
        <p:guide orient="horz" pos="2160"/>
        <p:guide pos="2880"/>
      </p:guideLst>
    </p:cSldViewPr>
  </p:slideViewPr>
  <p:notesTextViewPr>
    <p:cViewPr>
      <p:scale>
        <a:sx n="215" d="100"/>
        <a:sy n="215" d="100"/>
      </p:scale>
      <p:origin x="8"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E0C15DF2-A26F-0E43-81AB-1B1F387BA9B5}" type="datetime1">
              <a:rPr lang="en-US"/>
              <a:pPr>
                <a:defRPr/>
              </a:pPr>
              <a:t>9/4/13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8F1A57B8-FCBB-EA49-8478-05EB071D1A50}" type="slidenum">
              <a:rPr lang="en-US"/>
              <a:pPr>
                <a:defRPr/>
              </a:pPr>
              <a:t>‹#›</a:t>
            </a:fld>
            <a:endParaRPr lang="en-US"/>
          </a:p>
        </p:txBody>
      </p:sp>
    </p:spTree>
    <p:extLst>
      <p:ext uri="{BB962C8B-B14F-4D97-AF65-F5344CB8AC3E}">
        <p14:creationId xmlns:p14="http://schemas.microsoft.com/office/powerpoint/2010/main" val="184458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435119F8-BD71-7E4A-8161-9114BAC6214A}" type="datetime1">
              <a:rPr lang="en-US"/>
              <a:pPr>
                <a:defRPr/>
              </a:pPr>
              <a:t>9/4/13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5559FB35-15D5-A145-8CB6-53DF5211D4C3}" type="slidenum">
              <a:rPr lang="en-US"/>
              <a:pPr>
                <a:defRPr/>
              </a:pPr>
              <a:t>‹#›</a:t>
            </a:fld>
            <a:endParaRPr lang="en-US"/>
          </a:p>
        </p:txBody>
      </p:sp>
    </p:spTree>
    <p:extLst>
      <p:ext uri="{BB962C8B-B14F-4D97-AF65-F5344CB8AC3E}">
        <p14:creationId xmlns:p14="http://schemas.microsoft.com/office/powerpoint/2010/main" val="16483862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This presentation,</a:t>
            </a:r>
            <a:r>
              <a:rPr lang="en-US" baseline="0" dirty="0" smtClean="0"/>
              <a:t> including all words and images, is g</a:t>
            </a:r>
            <a:r>
              <a:rPr lang="en-US" dirty="0" smtClean="0"/>
              <a:t>ranted to the public domain.</a:t>
            </a:r>
            <a:r>
              <a:rPr lang="en-US" baseline="0" dirty="0" smtClean="0"/>
              <a:t>  To my knowledge, all the images are in the public domain in the US.  Most came from Project Gutenberg.  Authored by Greg Newby for a presentation at the Wolfram Data Summit. September 5-6 at the Washington D=C Park Hyatt.</a:t>
            </a:r>
          </a:p>
          <a:p>
            <a:endParaRPr lang="en-US" baseline="0" dirty="0" smtClean="0"/>
          </a:p>
          <a:p>
            <a:r>
              <a:rPr lang="en-US" dirty="0" smtClean="0"/>
              <a:t>Presenter: Dr. Gregory Newby</a:t>
            </a:r>
          </a:p>
          <a:p>
            <a:r>
              <a:rPr lang="en-US" dirty="0" smtClean="0"/>
              <a:t>Affiliation 1: Director, Arctic Region Supercomputing Center, University of Alaska Fairbanks</a:t>
            </a:r>
          </a:p>
          <a:p>
            <a:r>
              <a:rPr lang="en-US" dirty="0" smtClean="0"/>
              <a:t>Affiliation 2: Director and CEO, Project Gutenberg Literary Archive Foundation</a:t>
            </a:r>
          </a:p>
          <a:p>
            <a:r>
              <a:rPr lang="en-US" dirty="0" smtClean="0"/>
              <a:t>Title: Why put a library in everybody's pocket?</a:t>
            </a:r>
          </a:p>
          <a:p>
            <a:endParaRPr lang="en-US" dirty="0" smtClean="0"/>
          </a:p>
          <a:p>
            <a:r>
              <a:rPr lang="en-US" dirty="0" smtClean="0"/>
              <a:t>Brief abstract (70 words):</a:t>
            </a:r>
          </a:p>
          <a:p>
            <a:r>
              <a:rPr lang="en-US" dirty="0" smtClean="0"/>
              <a:t>What might it mean for everyone to have his or her own digital library, with full access and control?  A library that could be shared, in parts or in whole.  Where each item is fully unlocked: print, save, edit, mark up, and extract portions.  We will discuss Project Gutenberg's approach to providing a personal library, and how Summit attendees could apply this principal to their own digital collections.  </a:t>
            </a:r>
          </a:p>
          <a:p>
            <a:r>
              <a:rPr lang="en-US" dirty="0" smtClean="0"/>
              <a:t>Narrative abstract:</a:t>
            </a:r>
          </a:p>
          <a:p>
            <a:r>
              <a:rPr lang="en-US" dirty="0" smtClean="0"/>
              <a:t>What might it mean for everyone to have his or her own digital library, with full access and control?  A library that could be shared, in parts or in whole.  Where each item is fully unlocked: print, save, edit, mark up, and extract portions.  </a:t>
            </a:r>
          </a:p>
          <a:p>
            <a:r>
              <a:rPr lang="en-US" dirty="0" smtClean="0"/>
              <a:t>For most of the history of eBooks, emphasis by key producers and distributors has been on insuring that individuals and organizations get complete and perpetual access to eBooks.  For example, this is the mission of Project Gutenberg, and it's a major emphasis for The Internet Archive.  In the past eight or so years, however, emphasis has shifted.  The first Kindle (2007) came on the heels of the launch of Google Books (2004 launch, availability a little later).  Those and other technologies, especially today's cloud-based storage, storefronts and services, tend to keep an individual's library on remote systems, placing a temporary copy on the device a person uses, and without complete and perpetual access to the eBooks.</a:t>
            </a:r>
          </a:p>
          <a:p>
            <a:r>
              <a:rPr lang="en-US" dirty="0" smtClean="0"/>
              <a:t>Thanks to the proliferation of cell phones and other mobile devices, it's a small matter to devote space to a personal library.  This library would be available without access fees or delay, could be backed up remotely along with the rest of the device's content, and would work in areas with limited network or cellular bandwidth (or high access fees).  </a:t>
            </a:r>
          </a:p>
          <a:p>
            <a:r>
              <a:rPr lang="en-US" dirty="0" smtClean="0"/>
              <a:t>We will describe Project Gutenberg's efforts to let anyone build their own personal library, using the Project Gutenberg corpus.  The process of selecting titles, formats and other details from millions of files is non-trivial, but satisfying.  Individuals can create libraries of just a few items, or many thousands.  </a:t>
            </a:r>
          </a:p>
          <a:p>
            <a:r>
              <a:rPr lang="en-US" dirty="0" smtClean="0"/>
              <a:t>Attendees will be asked to consider the power of a personal, portable, highly usable copy of a subset of relevant content from their collections.  This isn't intended as a replacement for cloud- and network-based access to materials, but rather a relatively small personal collection of the most pertinent items for regular use.  This personal slice of a larger dataset will give end users a reason to return to the larger site, for more or updated materials.  When combined with applications that could be run locally, against the personal extract, end users will be able to engage in personalized and ongoing uses.  This approach can lessen the need to visit and navigate through a collection's main interface.  </a:t>
            </a:r>
            <a:r>
              <a:rPr lang="en-US" smtClean="0"/>
              <a:t>Locally-run applications could make it easy to combine the personal library with the remote master collection, for a variety of add-on features and for further reading.</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a:t>
            </a:fld>
            <a:endParaRPr lang="en-US"/>
          </a:p>
        </p:txBody>
      </p:sp>
    </p:spTree>
    <p:extLst>
      <p:ext uri="{BB962C8B-B14F-4D97-AF65-F5344CB8AC3E}">
        <p14:creationId xmlns:p14="http://schemas.microsoft.com/office/powerpoint/2010/main" val="390825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in one of these…</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10</a:t>
            </a:fld>
            <a:endParaRPr lang="en-US"/>
          </a:p>
        </p:txBody>
      </p:sp>
    </p:spTree>
    <p:extLst>
      <p:ext uri="{BB962C8B-B14F-4D97-AF65-F5344CB8AC3E}">
        <p14:creationId xmlns:p14="http://schemas.microsoft.com/office/powerpoint/2010/main" val="379197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one of these.  Or on a mobile phone, or a wristwatch.</a:t>
            </a:r>
          </a:p>
          <a:p>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11</a:t>
            </a:fld>
            <a:endParaRPr lang="en-US"/>
          </a:p>
        </p:txBody>
      </p:sp>
    </p:spTree>
    <p:extLst>
      <p:ext uri="{BB962C8B-B14F-4D97-AF65-F5344CB8AC3E}">
        <p14:creationId xmlns:p14="http://schemas.microsoft.com/office/powerpoint/2010/main" val="132881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one you can take</a:t>
            </a:r>
            <a:r>
              <a:rPr lang="en-US" baseline="0" dirty="0" smtClean="0"/>
              <a:t> home with you.  Almost 30,000 books on a dual-layer DVD.  Or, download the ISO from </a:t>
            </a:r>
            <a:r>
              <a:rPr lang="en-US" baseline="0" dirty="0" err="1" smtClean="0"/>
              <a:t>www.gutenberg.org</a:t>
            </a:r>
            <a:r>
              <a:rPr lang="en-US" baseline="0" dirty="0" smtClean="0"/>
              <a:t>/</a:t>
            </a:r>
            <a:r>
              <a:rPr lang="en-US" baseline="0" dirty="0" err="1" smtClean="0"/>
              <a:t>cdproject</a:t>
            </a:r>
            <a:r>
              <a:rPr lang="en-US" baseline="0" dirty="0" smtClean="0"/>
              <a:t>.  Help yourself, they’re in the back of the room.</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12</a:t>
            </a:fld>
            <a:endParaRPr lang="en-US"/>
          </a:p>
        </p:txBody>
      </p:sp>
    </p:spTree>
    <p:extLst>
      <p:ext uri="{BB962C8B-B14F-4D97-AF65-F5344CB8AC3E}">
        <p14:creationId xmlns:p14="http://schemas.microsoft.com/office/powerpoint/2010/main" val="140862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 of books were in Latin, too.  See the chains, in this image from an 1899 publication in</a:t>
            </a:r>
            <a:r>
              <a:rPr lang="en-US" baseline="0" dirty="0" smtClean="0"/>
              <a:t> England: chained libraries held on a long time!</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13</a:t>
            </a:fld>
            <a:endParaRPr lang="en-US"/>
          </a:p>
        </p:txBody>
      </p:sp>
    </p:spTree>
    <p:extLst>
      <p:ext uri="{BB962C8B-B14F-4D97-AF65-F5344CB8AC3E}">
        <p14:creationId xmlns:p14="http://schemas.microsoft.com/office/powerpoint/2010/main" val="719147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are less than a decade into a major revolution in how people interact with their information.  The do it personally!</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14</a:t>
            </a:fld>
            <a:endParaRPr lang="en-US"/>
          </a:p>
        </p:txBody>
      </p:sp>
    </p:spTree>
    <p:extLst>
      <p:ext uri="{BB962C8B-B14F-4D97-AF65-F5344CB8AC3E}">
        <p14:creationId xmlns:p14="http://schemas.microsoft.com/office/powerpoint/2010/main" val="3483066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ISO maker or bookshelves or other mechanisms, you can make sure you get the latest</a:t>
            </a:r>
            <a:r>
              <a:rPr lang="en-US" baseline="0" dirty="0" smtClean="0"/>
              <a:t> version of a book, in case it’s been improved since you last checked.</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15</a:t>
            </a:fld>
            <a:endParaRPr lang="en-US"/>
          </a:p>
        </p:txBody>
      </p:sp>
    </p:spTree>
    <p:extLst>
      <p:ext uri="{BB962C8B-B14F-4D97-AF65-F5344CB8AC3E}">
        <p14:creationId xmlns:p14="http://schemas.microsoft.com/office/powerpoint/2010/main" val="802443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done dreaming and thinking.  Together, let’s plan how the types of activities represented by the people</a:t>
            </a:r>
            <a:r>
              <a:rPr lang="en-US" baseline="0" dirty="0" smtClean="0"/>
              <a:t> at this Data Summit can achieve our dreams.</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16</a:t>
            </a:fld>
            <a:endParaRPr lang="en-US"/>
          </a:p>
        </p:txBody>
      </p:sp>
    </p:spTree>
    <p:extLst>
      <p:ext uri="{BB962C8B-B14F-4D97-AF65-F5344CB8AC3E}">
        <p14:creationId xmlns:p14="http://schemas.microsoft.com/office/powerpoint/2010/main" val="2558794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a:t>
            </a:r>
            <a:r>
              <a:rPr lang="en-US" baseline="0" dirty="0" smtClean="0"/>
              <a:t> message from trying to print to PDF from within a Digital Editions manual on Digital Editions (huh?)</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17</a:t>
            </a:fld>
            <a:endParaRPr lang="en-US"/>
          </a:p>
        </p:txBody>
      </p:sp>
    </p:spTree>
    <p:extLst>
      <p:ext uri="{BB962C8B-B14F-4D97-AF65-F5344CB8AC3E}">
        <p14:creationId xmlns:p14="http://schemas.microsoft.com/office/powerpoint/2010/main" val="3309510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interface is BETWEEN us and where we</a:t>
            </a:r>
            <a:r>
              <a:rPr lang="en-US" baseline="0" dirty="0" smtClean="0"/>
              <a:t> want to go (Donald Norman said that).</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18</a:t>
            </a:fld>
            <a:endParaRPr lang="en-US"/>
          </a:p>
        </p:txBody>
      </p:sp>
    </p:spTree>
    <p:extLst>
      <p:ext uri="{BB962C8B-B14F-4D97-AF65-F5344CB8AC3E}">
        <p14:creationId xmlns:p14="http://schemas.microsoft.com/office/powerpoint/2010/main" val="3309510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want your library in your pocket, not someone else’s.  Or, if not in your pocket, in your brain.</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19</a:t>
            </a:fld>
            <a:endParaRPr lang="en-US"/>
          </a:p>
        </p:txBody>
      </p:sp>
    </p:spTree>
    <p:extLst>
      <p:ext uri="{BB962C8B-B14F-4D97-AF65-F5344CB8AC3E}">
        <p14:creationId xmlns:p14="http://schemas.microsoft.com/office/powerpoint/2010/main" val="138280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what we’ll be talking about</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2</a:t>
            </a:fld>
            <a:endParaRPr lang="en-US"/>
          </a:p>
        </p:txBody>
      </p:sp>
    </p:spTree>
    <p:extLst>
      <p:ext uri="{BB962C8B-B14F-4D97-AF65-F5344CB8AC3E}">
        <p14:creationId xmlns:p14="http://schemas.microsoft.com/office/powerpoint/2010/main" val="1692514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Clouds are great</a:t>
            </a:r>
            <a:r>
              <a:rPr lang="en-US" baseline="0" dirty="0" smtClean="0"/>
              <a:t> for many purposes, but have a tendency to reduce locality, and limit utility.  This is an image from Voltaire’s philosophy on dreaming about humankind.</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20</a:t>
            </a:fld>
            <a:endParaRPr lang="en-US"/>
          </a:p>
        </p:txBody>
      </p:sp>
    </p:spTree>
    <p:extLst>
      <p:ext uri="{BB962C8B-B14F-4D97-AF65-F5344CB8AC3E}">
        <p14:creationId xmlns:p14="http://schemas.microsoft.com/office/powerpoint/2010/main" val="753917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isn’t anti-DRM, it’s pro-utilization</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21</a:t>
            </a:fld>
            <a:endParaRPr lang="en-US"/>
          </a:p>
        </p:txBody>
      </p:sp>
    </p:spTree>
    <p:extLst>
      <p:ext uri="{BB962C8B-B14F-4D97-AF65-F5344CB8AC3E}">
        <p14:creationId xmlns:p14="http://schemas.microsoft.com/office/powerpoint/2010/main" val="2020091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motivated Project Gutenberg, and keeps us moving towards a goal of digitizing all the world’ literature – one shared (and</a:t>
            </a:r>
            <a:r>
              <a:rPr lang="en-US" baseline="0" dirty="0" smtClean="0"/>
              <a:t> done well) by Google, Internet Archive, and others.</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22</a:t>
            </a:fld>
            <a:endParaRPr lang="en-US"/>
          </a:p>
        </p:txBody>
      </p:sp>
    </p:spTree>
    <p:extLst>
      <p:ext uri="{BB962C8B-B14F-4D97-AF65-F5344CB8AC3E}">
        <p14:creationId xmlns:p14="http://schemas.microsoft.com/office/powerpoint/2010/main" val="4079780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ideas for</a:t>
            </a:r>
            <a:r>
              <a:rPr lang="en-US" baseline="0" dirty="0" smtClean="0"/>
              <a:t> your own projects: take a high ground towards ultimate goals.  Take a close look at impediments. Consider that a measure of wealth, for individuals and humanity, is our access to information.</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23</a:t>
            </a:fld>
            <a:endParaRPr lang="en-US"/>
          </a:p>
        </p:txBody>
      </p:sp>
    </p:spTree>
    <p:extLst>
      <p:ext uri="{BB962C8B-B14F-4D97-AF65-F5344CB8AC3E}">
        <p14:creationId xmlns:p14="http://schemas.microsoft.com/office/powerpoint/2010/main" val="2965571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 the long run, I am optimistic that more open and (re-)usable modalities for digital information and communication will come to be the norm. Today, I hope I have inspired you to work conscientiously towards dreams for a transformed human information experience, which will benefit from local and unfettered access to information resources.</a:t>
            </a:r>
          </a:p>
          <a:p>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24</a:t>
            </a:fld>
            <a:endParaRPr lang="en-US"/>
          </a:p>
        </p:txBody>
      </p:sp>
    </p:spTree>
    <p:extLst>
      <p:ext uri="{BB962C8B-B14F-4D97-AF65-F5344CB8AC3E}">
        <p14:creationId xmlns:p14="http://schemas.microsoft.com/office/powerpoint/2010/main" val="228154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been</a:t>
            </a:r>
            <a:r>
              <a:rPr lang="en-US" baseline="0" dirty="0" smtClean="0"/>
              <a:t> working for decades to make information resources more available and usable to people.</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3</a:t>
            </a:fld>
            <a:endParaRPr lang="en-US"/>
          </a:p>
        </p:txBody>
      </p:sp>
    </p:spTree>
    <p:extLst>
      <p:ext uri="{BB962C8B-B14F-4D97-AF65-F5344CB8AC3E}">
        <p14:creationId xmlns:p14="http://schemas.microsoft.com/office/powerpoint/2010/main" val="40524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cotton</a:t>
            </a:r>
            <a:r>
              <a:rPr lang="en-US" baseline="0" dirty="0" smtClean="0"/>
              <a:t> roving machine, one of many technologies that enable modern society</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4</a:t>
            </a:fld>
            <a:endParaRPr lang="en-US"/>
          </a:p>
        </p:txBody>
      </p:sp>
    </p:spTree>
    <p:extLst>
      <p:ext uri="{BB962C8B-B14F-4D97-AF65-F5344CB8AC3E}">
        <p14:creationId xmlns:p14="http://schemas.microsoft.com/office/powerpoint/2010/main" val="926036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early computer certainly didn’t fit in anyone’s pocket.  But even at the time, 50 or more years ago, people were talking about how machines would augment human intellect.</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5</a:t>
            </a:fld>
            <a:endParaRPr lang="en-US"/>
          </a:p>
        </p:txBody>
      </p:sp>
    </p:spTree>
    <p:extLst>
      <p:ext uri="{BB962C8B-B14F-4D97-AF65-F5344CB8AC3E}">
        <p14:creationId xmlns:p14="http://schemas.microsoft.com/office/powerpoint/2010/main" val="104474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early telephone exchange.  Can you remember your first telephone call?  Probably not… Today,</a:t>
            </a:r>
            <a:r>
              <a:rPr lang="en-US" baseline="0" dirty="0" smtClean="0"/>
              <a:t> what happens when you are suddenly unable to communicate with anyone, anywhere, at any time?  Angst!</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6</a:t>
            </a:fld>
            <a:endParaRPr lang="en-US"/>
          </a:p>
        </p:txBody>
      </p:sp>
    </p:spTree>
    <p:extLst>
      <p:ext uri="{BB962C8B-B14F-4D97-AF65-F5344CB8AC3E}">
        <p14:creationId xmlns:p14="http://schemas.microsoft.com/office/powerpoint/2010/main" val="288056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lots of potential futures that emerge from next</a:t>
            </a:r>
            <a:r>
              <a:rPr lang="en-US" baseline="0" dirty="0" smtClean="0"/>
              <a:t> phases in information and communication technology.  It is my view that these all require immediate and flexible access to information, in order that our own intellects may be extended.  In 1975, Bertram Brookes called the holding of information outside of our own minds “exosomatic memory.”  Today, people use technologies like mobile phones, browser bookmarks and search engines as exosomatic memories.</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7</a:t>
            </a:fld>
            <a:endParaRPr lang="en-US"/>
          </a:p>
        </p:txBody>
      </p:sp>
    </p:spTree>
    <p:extLst>
      <p:ext uri="{BB962C8B-B14F-4D97-AF65-F5344CB8AC3E}">
        <p14:creationId xmlns:p14="http://schemas.microsoft.com/office/powerpoint/2010/main" val="2163619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I will pull an</a:t>
            </a:r>
            <a:r>
              <a:rPr lang="en-US" baseline="0" dirty="0" smtClean="0"/>
              <a:t> entire library out of a hat!  (Do it: opera hat with a USB drive or microchip)</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8</a:t>
            </a:fld>
            <a:endParaRPr lang="en-US"/>
          </a:p>
        </p:txBody>
      </p:sp>
    </p:spTree>
    <p:extLst>
      <p:ext uri="{BB962C8B-B14F-4D97-AF65-F5344CB8AC3E}">
        <p14:creationId xmlns:p14="http://schemas.microsoft.com/office/powerpoint/2010/main" val="1180285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talking about</a:t>
            </a:r>
            <a:r>
              <a:rPr lang="en-US" baseline="0" dirty="0" smtClean="0"/>
              <a:t> this, but digital</a:t>
            </a:r>
            <a:endParaRPr lang="en-US" dirty="0"/>
          </a:p>
        </p:txBody>
      </p:sp>
      <p:sp>
        <p:nvSpPr>
          <p:cNvPr id="4" name="Slide Number Placeholder 3"/>
          <p:cNvSpPr>
            <a:spLocks noGrp="1"/>
          </p:cNvSpPr>
          <p:nvPr>
            <p:ph type="sldNum" sz="quarter" idx="10"/>
          </p:nvPr>
        </p:nvSpPr>
        <p:spPr/>
        <p:txBody>
          <a:bodyPr/>
          <a:lstStyle/>
          <a:p>
            <a:pPr>
              <a:defRPr/>
            </a:pPr>
            <a:fld id="{5559FB35-15D5-A145-8CB6-53DF5211D4C3}" type="slidenum">
              <a:rPr lang="en-US" smtClean="0"/>
              <a:pPr>
                <a:defRPr/>
              </a:pPr>
              <a:t>9</a:t>
            </a:fld>
            <a:endParaRPr lang="en-US"/>
          </a:p>
        </p:txBody>
      </p:sp>
    </p:spTree>
    <p:extLst>
      <p:ext uri="{BB962C8B-B14F-4D97-AF65-F5344CB8AC3E}">
        <p14:creationId xmlns:p14="http://schemas.microsoft.com/office/powerpoint/2010/main" val="800864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293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592138" y="1273175"/>
            <a:ext cx="7916862" cy="1588"/>
          </a:xfrm>
          <a:prstGeom prst="line">
            <a:avLst/>
          </a:prstGeom>
          <a:ln w="317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760320"/>
            <a:ext cx="8229600" cy="510438"/>
          </a:xfrm>
          <a:prstGeom prst="rect">
            <a:avLst/>
          </a:prstGeom>
        </p:spPr>
        <p:txBody>
          <a:bodyPr/>
          <a:lstStyle>
            <a:lvl1pPr algn="l">
              <a:defRPr sz="2800" b="1">
                <a:solidFill>
                  <a:schemeClr val="accent6">
                    <a:lumMod val="75000"/>
                  </a:schemeClr>
                </a:solidFill>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FontTx/>
              <a:buNone/>
              <a:defRPr sz="2000">
                <a:solidFill>
                  <a:schemeClr val="tx1">
                    <a:lumMod val="50000"/>
                    <a:lumOff val="50000"/>
                  </a:schemeClr>
                </a:solidFill>
                <a:latin typeface="Arial"/>
              </a:defRPr>
            </a:lvl1pPr>
            <a:lvl2pPr>
              <a:buFontTx/>
              <a:buNone/>
              <a:defRPr sz="1600">
                <a:solidFill>
                  <a:schemeClr val="tx1">
                    <a:lumMod val="50000"/>
                    <a:lumOff val="50000"/>
                  </a:schemeClr>
                </a:solidFill>
                <a:latin typeface="Arial"/>
              </a:defRPr>
            </a:lvl2pPr>
            <a:lvl3pPr>
              <a:buFontTx/>
              <a:buNone/>
              <a:defRPr sz="1200">
                <a:latin typeface="Arial"/>
              </a:defRPr>
            </a:lvl3pPr>
            <a:lvl4pPr>
              <a:buFontTx/>
              <a:buNone/>
              <a:defRPr>
                <a:latin typeface="Arial"/>
              </a:defRPr>
            </a:lvl4pPr>
            <a:lvl5pPr>
              <a:buFontTx/>
              <a:buNone/>
              <a:defRPr>
                <a:latin typeface="Aria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821828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www.gutenberg.org/cdproject" TargetMode="External"/><Relationship Id="rId4" Type="http://schemas.openxmlformats.org/officeDocument/2006/relationships/hyperlink" Target="http://www.gutenberg.org/wiki/Category:Bookshelf" TargetMode="External"/><Relationship Id="rId5" Type="http://schemas.openxmlformats.org/officeDocument/2006/relationships/hyperlink" Target="http://www.pgdp.net" TargetMode="External"/><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8200" y="652518"/>
            <a:ext cx="4495800" cy="6096000"/>
          </a:xfrm>
          <a:prstGeom prst="rect">
            <a:avLst/>
          </a:prstGeom>
        </p:spPr>
      </p:pic>
      <p:sp>
        <p:nvSpPr>
          <p:cNvPr id="4" name="Subtitle 2"/>
          <p:cNvSpPr txBox="1">
            <a:spLocks/>
          </p:cNvSpPr>
          <p:nvPr/>
        </p:nvSpPr>
        <p:spPr>
          <a:xfrm>
            <a:off x="324069" y="797034"/>
            <a:ext cx="7994431" cy="5413266"/>
          </a:xfrm>
          <a:prstGeom prst="rect">
            <a:avLst/>
          </a:prstGeom>
        </p:spPr>
        <p:txBody>
          <a:bodyPr>
            <a:normAutofit/>
          </a:bodyPr>
          <a:lstStyle/>
          <a:p>
            <a:pPr marL="342900" indent="-342900" defTabSz="914400" fontAlgn="auto">
              <a:spcBef>
                <a:spcPts val="0"/>
              </a:spcBef>
              <a:spcAft>
                <a:spcPts val="0"/>
              </a:spcAft>
              <a:buFont typeface="Arial"/>
              <a:buNone/>
              <a:defRPr/>
            </a:pPr>
            <a:r>
              <a:rPr lang="en-US" sz="4000" b="1" kern="0" dirty="0">
                <a:solidFill>
                  <a:srgbClr val="F26C00"/>
                </a:solidFill>
                <a:latin typeface="Arial Bold"/>
                <a:ea typeface="+mn-ea"/>
                <a:cs typeface="Arial Bold"/>
              </a:rPr>
              <a:t>Why put a library in </a:t>
            </a:r>
            <a:endParaRPr lang="en-US" sz="4000" b="1" kern="0" dirty="0" smtClean="0">
              <a:solidFill>
                <a:srgbClr val="F26C00"/>
              </a:solidFill>
              <a:latin typeface="Arial Bold"/>
              <a:ea typeface="+mn-ea"/>
              <a:cs typeface="Arial Bold"/>
            </a:endParaRPr>
          </a:p>
          <a:p>
            <a:pPr marL="342900" indent="-342900" defTabSz="914400" fontAlgn="auto">
              <a:spcBef>
                <a:spcPts val="0"/>
              </a:spcBef>
              <a:spcAft>
                <a:spcPts val="0"/>
              </a:spcAft>
              <a:buFont typeface="Arial"/>
              <a:buNone/>
              <a:defRPr/>
            </a:pPr>
            <a:r>
              <a:rPr lang="en-US" sz="4000" b="1" kern="0" dirty="0" smtClean="0">
                <a:solidFill>
                  <a:srgbClr val="F26C00"/>
                </a:solidFill>
                <a:latin typeface="Arial Bold"/>
                <a:ea typeface="+mn-ea"/>
                <a:cs typeface="Arial Bold"/>
              </a:rPr>
              <a:t>everybody's </a:t>
            </a:r>
            <a:r>
              <a:rPr lang="en-US" sz="4000" b="1" kern="0" dirty="0">
                <a:solidFill>
                  <a:srgbClr val="F26C00"/>
                </a:solidFill>
                <a:latin typeface="Arial Bold"/>
                <a:ea typeface="+mn-ea"/>
                <a:cs typeface="Arial Bold"/>
              </a:rPr>
              <a:t>pocket</a:t>
            </a:r>
            <a:r>
              <a:rPr lang="en-US" sz="4000" b="1" kern="0" dirty="0" smtClean="0">
                <a:solidFill>
                  <a:srgbClr val="F26C00"/>
                </a:solidFill>
                <a:latin typeface="Arial Bold"/>
                <a:ea typeface="+mn-ea"/>
                <a:cs typeface="Arial Bold"/>
              </a:rPr>
              <a:t>?</a:t>
            </a:r>
          </a:p>
          <a:p>
            <a:pPr marL="342900" indent="-342900" defTabSz="914400" fontAlgn="auto">
              <a:spcBef>
                <a:spcPts val="0"/>
              </a:spcBef>
              <a:spcAft>
                <a:spcPts val="0"/>
              </a:spcAft>
              <a:buFont typeface="Arial"/>
              <a:buNone/>
              <a:defRPr/>
            </a:pPr>
            <a:endParaRPr lang="en-US" sz="2400" dirty="0" smtClean="0">
              <a:solidFill>
                <a:schemeClr val="tx1">
                  <a:lumMod val="50000"/>
                  <a:lumOff val="50000"/>
                </a:schemeClr>
              </a:solidFill>
              <a:latin typeface="Arial"/>
              <a:ea typeface="+mn-ea"/>
              <a:cs typeface="Arial"/>
            </a:endParaRPr>
          </a:p>
          <a:p>
            <a:pPr marL="342900" indent="-342900" defTabSz="914400" fontAlgn="auto">
              <a:spcBef>
                <a:spcPts val="0"/>
              </a:spcBef>
              <a:spcAft>
                <a:spcPts val="0"/>
              </a:spcAft>
              <a:buFont typeface="Arial"/>
              <a:buNone/>
              <a:defRPr/>
            </a:pPr>
            <a:r>
              <a:rPr lang="en-US" sz="2400" dirty="0" smtClean="0">
                <a:solidFill>
                  <a:schemeClr val="tx1">
                    <a:lumMod val="50000"/>
                    <a:lumOff val="50000"/>
                  </a:schemeClr>
                </a:solidFill>
                <a:latin typeface="Arial"/>
                <a:ea typeface="+mn-ea"/>
                <a:cs typeface="Arial"/>
              </a:rPr>
              <a:t>Greg Newby</a:t>
            </a:r>
            <a:endParaRPr lang="en-US" sz="2400" dirty="0">
              <a:solidFill>
                <a:schemeClr val="tx1">
                  <a:lumMod val="50000"/>
                  <a:lumOff val="50000"/>
                </a:schemeClr>
              </a:solidFill>
              <a:latin typeface="Arial"/>
              <a:ea typeface="+mn-ea"/>
              <a:cs typeface="Arial"/>
            </a:endParaRPr>
          </a:p>
          <a:p>
            <a:pPr marL="800100" lvl="1" indent="-342900" fontAlgn="auto">
              <a:spcBef>
                <a:spcPct val="20000"/>
              </a:spcBef>
              <a:spcAft>
                <a:spcPts val="0"/>
              </a:spcAft>
              <a:defRPr/>
            </a:pPr>
            <a:r>
              <a:rPr lang="en-US" dirty="0">
                <a:solidFill>
                  <a:schemeClr val="tx1">
                    <a:lumMod val="50000"/>
                    <a:lumOff val="50000"/>
                  </a:schemeClr>
                </a:solidFill>
                <a:latin typeface="Arial"/>
                <a:cs typeface="Arial"/>
              </a:rPr>
              <a:t>Director, Arctic Region Supercomputing </a:t>
            </a:r>
            <a:endParaRPr lang="en-US" dirty="0" smtClean="0">
              <a:solidFill>
                <a:schemeClr val="tx1">
                  <a:lumMod val="50000"/>
                  <a:lumOff val="50000"/>
                </a:schemeClr>
              </a:solidFill>
              <a:latin typeface="Arial"/>
              <a:cs typeface="Arial"/>
            </a:endParaRPr>
          </a:p>
          <a:p>
            <a:pPr marL="800100" lvl="1" indent="-342900" fontAlgn="auto">
              <a:spcBef>
                <a:spcPct val="20000"/>
              </a:spcBef>
              <a:spcAft>
                <a:spcPts val="0"/>
              </a:spcAft>
              <a:defRPr/>
            </a:pPr>
            <a:r>
              <a:rPr lang="en-US" dirty="0" smtClean="0">
                <a:solidFill>
                  <a:schemeClr val="tx1">
                    <a:lumMod val="50000"/>
                    <a:lumOff val="50000"/>
                  </a:schemeClr>
                </a:solidFill>
                <a:latin typeface="Arial"/>
                <a:cs typeface="Arial"/>
              </a:rPr>
              <a:t>Center</a:t>
            </a:r>
            <a:r>
              <a:rPr lang="en-US" dirty="0">
                <a:solidFill>
                  <a:schemeClr val="tx1">
                    <a:lumMod val="50000"/>
                    <a:lumOff val="50000"/>
                  </a:schemeClr>
                </a:solidFill>
                <a:latin typeface="Arial"/>
                <a:cs typeface="Arial"/>
              </a:rPr>
              <a:t>, University of Alaska Fairbanks</a:t>
            </a:r>
          </a:p>
          <a:p>
            <a:pPr marL="800100" lvl="1" indent="-342900" fontAlgn="auto">
              <a:spcBef>
                <a:spcPct val="20000"/>
              </a:spcBef>
              <a:spcAft>
                <a:spcPts val="0"/>
              </a:spcAft>
              <a:buFont typeface="Arial"/>
              <a:buNone/>
              <a:defRPr/>
            </a:pPr>
            <a:endParaRPr lang="en-US" dirty="0" smtClean="0">
              <a:solidFill>
                <a:schemeClr val="tx1">
                  <a:lumMod val="50000"/>
                  <a:lumOff val="50000"/>
                </a:schemeClr>
              </a:solidFill>
              <a:latin typeface="Arial"/>
              <a:ea typeface="+mn-ea"/>
              <a:cs typeface="Arial"/>
            </a:endParaRPr>
          </a:p>
          <a:p>
            <a:pPr marL="800100" lvl="1" indent="-342900" fontAlgn="auto">
              <a:spcBef>
                <a:spcPct val="20000"/>
              </a:spcBef>
              <a:spcAft>
                <a:spcPts val="0"/>
              </a:spcAft>
              <a:buFont typeface="Arial"/>
              <a:buNone/>
              <a:defRPr/>
            </a:pPr>
            <a:r>
              <a:rPr lang="en-US" dirty="0" smtClean="0">
                <a:solidFill>
                  <a:schemeClr val="tx1">
                    <a:lumMod val="50000"/>
                    <a:lumOff val="50000"/>
                  </a:schemeClr>
                </a:solidFill>
                <a:latin typeface="Arial"/>
                <a:ea typeface="+mn-ea"/>
                <a:cs typeface="Arial"/>
              </a:rPr>
              <a:t>Director and CEO, Project Gutenberg </a:t>
            </a:r>
          </a:p>
          <a:p>
            <a:pPr marL="800100" lvl="1" indent="-342900" fontAlgn="auto">
              <a:spcBef>
                <a:spcPct val="20000"/>
              </a:spcBef>
              <a:spcAft>
                <a:spcPts val="0"/>
              </a:spcAft>
              <a:buFont typeface="Arial"/>
              <a:buNone/>
              <a:defRPr/>
            </a:pPr>
            <a:r>
              <a:rPr lang="en-US" dirty="0" smtClean="0">
                <a:solidFill>
                  <a:schemeClr val="tx1">
                    <a:lumMod val="50000"/>
                    <a:lumOff val="50000"/>
                  </a:schemeClr>
                </a:solidFill>
                <a:latin typeface="Arial"/>
                <a:ea typeface="+mn-ea"/>
                <a:cs typeface="Arial"/>
              </a:rPr>
              <a:t>(volunteer)</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3"/>
          <a:srcRect t="15627" b="15627"/>
          <a:stretch>
            <a:fillRect/>
          </a:stretch>
        </p:blipFill>
        <p:spPr/>
      </p:pic>
    </p:spTree>
    <p:extLst>
      <p:ext uri="{BB962C8B-B14F-4D97-AF65-F5344CB8AC3E}">
        <p14:creationId xmlns:p14="http://schemas.microsoft.com/office/powerpoint/2010/main" val="13414350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t="31748" b="31748"/>
          <a:stretch>
            <a:fillRect/>
          </a:stretch>
        </p:blipFill>
        <p:spPr/>
      </p:pic>
    </p:spTree>
    <p:extLst>
      <p:ext uri="{BB962C8B-B14F-4D97-AF65-F5344CB8AC3E}">
        <p14:creationId xmlns:p14="http://schemas.microsoft.com/office/powerpoint/2010/main" val="1984300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1265177" y="525516"/>
            <a:ext cx="6304921" cy="6332484"/>
          </a:xfrm>
          <a:prstGeom prst="rect">
            <a:avLst/>
          </a:prstGeom>
        </p:spPr>
      </p:pic>
    </p:spTree>
    <p:extLst>
      <p:ext uri="{BB962C8B-B14F-4D97-AF65-F5344CB8AC3E}">
        <p14:creationId xmlns:p14="http://schemas.microsoft.com/office/powerpoint/2010/main" val="5016025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just did is a major shift in information empowerment, as important as the first moveable type printing press</a:t>
            </a:r>
            <a:endParaRPr lang="en-US" dirty="0"/>
          </a:p>
        </p:txBody>
      </p:sp>
      <p:sp>
        <p:nvSpPr>
          <p:cNvPr id="3" name="Content Placeholder 2"/>
          <p:cNvSpPr>
            <a:spLocks noGrp="1"/>
          </p:cNvSpPr>
          <p:nvPr>
            <p:ph idx="1"/>
          </p:nvPr>
        </p:nvSpPr>
        <p:spPr>
          <a:xfrm>
            <a:off x="457200" y="2154621"/>
            <a:ext cx="7924800" cy="3621197"/>
          </a:xfrm>
        </p:spPr>
        <p:txBody>
          <a:bodyPr/>
          <a:lstStyle/>
          <a:p>
            <a:r>
              <a:rPr lang="en-US" dirty="0" smtClean="0"/>
              <a:t>Books used to be chained… people couldn’t afford them, and literacy was rare</a:t>
            </a:r>
            <a:endParaRPr lang="en-US" dirty="0"/>
          </a:p>
        </p:txBody>
      </p:sp>
      <p:pic>
        <p:nvPicPr>
          <p:cNvPr id="4" name="Picture 3"/>
          <p:cNvPicPr>
            <a:picLocks noChangeAspect="1"/>
          </p:cNvPicPr>
          <p:nvPr/>
        </p:nvPicPr>
        <p:blipFill>
          <a:blip r:embed="rId3"/>
          <a:stretch>
            <a:fillRect/>
          </a:stretch>
        </p:blipFill>
        <p:spPr>
          <a:xfrm>
            <a:off x="858345" y="2899104"/>
            <a:ext cx="7316057" cy="4153492"/>
          </a:xfrm>
          <a:prstGeom prst="rect">
            <a:avLst/>
          </a:prstGeom>
        </p:spPr>
      </p:pic>
    </p:spTree>
    <p:extLst>
      <p:ext uri="{BB962C8B-B14F-4D97-AF65-F5344CB8AC3E}">
        <p14:creationId xmlns:p14="http://schemas.microsoft.com/office/powerpoint/2010/main" val="16401875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05639" y="667438"/>
            <a:ext cx="5338361" cy="618793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4027214" cy="4525963"/>
          </a:xfrm>
        </p:spPr>
        <p:txBody>
          <a:bodyPr/>
          <a:lstStyle/>
          <a:p>
            <a:r>
              <a:rPr lang="en-US" dirty="0" smtClean="0"/>
              <a:t>From printing press … to digital press</a:t>
            </a:r>
          </a:p>
          <a:p>
            <a:endParaRPr lang="en-US" dirty="0"/>
          </a:p>
          <a:p>
            <a:r>
              <a:rPr lang="en-US" dirty="0" smtClean="0"/>
              <a:t>First eBooks: 1971</a:t>
            </a:r>
          </a:p>
          <a:p>
            <a:r>
              <a:rPr lang="en-US" dirty="0" smtClean="0"/>
              <a:t>Google </a:t>
            </a:r>
            <a:r>
              <a:rPr lang="en-US" dirty="0"/>
              <a:t>Books: </a:t>
            </a:r>
            <a:r>
              <a:rPr lang="en-US" dirty="0" smtClean="0"/>
              <a:t>2005</a:t>
            </a:r>
          </a:p>
          <a:p>
            <a:r>
              <a:rPr lang="en-US" dirty="0" smtClean="0"/>
              <a:t>Kindle: 2007</a:t>
            </a:r>
          </a:p>
          <a:p>
            <a:r>
              <a:rPr lang="en-US" dirty="0" smtClean="0"/>
              <a:t>iPhone: 2007</a:t>
            </a:r>
          </a:p>
          <a:p>
            <a:endParaRPr lang="en-US" dirty="0"/>
          </a:p>
          <a:p>
            <a:r>
              <a:rPr lang="en-US" dirty="0" smtClean="0"/>
              <a:t>Today, there are over 6 billion mobile phone subscribers.  Can we get them each a library?</a:t>
            </a:r>
          </a:p>
        </p:txBody>
      </p:sp>
    </p:spTree>
    <p:extLst>
      <p:ext uri="{BB962C8B-B14F-4D97-AF65-F5344CB8AC3E}">
        <p14:creationId xmlns:p14="http://schemas.microsoft.com/office/powerpoint/2010/main" val="16890227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we can</a:t>
            </a:r>
            <a:endParaRPr lang="en-US" dirty="0"/>
          </a:p>
        </p:txBody>
      </p:sp>
      <p:sp>
        <p:nvSpPr>
          <p:cNvPr id="3" name="Content Placeholder 2"/>
          <p:cNvSpPr>
            <a:spLocks noGrp="1"/>
          </p:cNvSpPr>
          <p:nvPr>
            <p:ph idx="1"/>
          </p:nvPr>
        </p:nvSpPr>
        <p:spPr/>
        <p:txBody>
          <a:bodyPr/>
          <a:lstStyle/>
          <a:p>
            <a:r>
              <a:rPr lang="en-US" dirty="0" smtClean="0"/>
              <a:t>Project Gutenberg wants everyone to have his or her own book, and to make a collection in his or her own library</a:t>
            </a:r>
          </a:p>
          <a:p>
            <a:endParaRPr lang="en-US" dirty="0"/>
          </a:p>
          <a:p>
            <a:pPr>
              <a:buFont typeface="Arial"/>
              <a:buChar char="•"/>
            </a:pPr>
            <a:r>
              <a:rPr lang="en-US" dirty="0" smtClean="0">
                <a:hlinkClick r:id="rId3"/>
              </a:rPr>
              <a:t>www.gutenberg.org/cdproject</a:t>
            </a:r>
            <a:r>
              <a:rPr lang="en-US" dirty="0" smtClean="0"/>
              <a:t>: ISO maker for larger collections</a:t>
            </a:r>
          </a:p>
          <a:p>
            <a:pPr>
              <a:buFont typeface="Arial"/>
              <a:buChar char="•"/>
            </a:pPr>
            <a:r>
              <a:rPr lang="en-US" dirty="0" smtClean="0">
                <a:hlinkClick r:id="rId4"/>
              </a:rPr>
              <a:t>www.gutenberg.org/wiki/Category:Bookshelf</a:t>
            </a:r>
            <a:r>
              <a:rPr lang="en-US" dirty="0" smtClean="0"/>
              <a:t>: subject collections</a:t>
            </a:r>
          </a:p>
          <a:p>
            <a:pPr>
              <a:buFont typeface="Arial"/>
              <a:buChar char="•"/>
            </a:pPr>
            <a:r>
              <a:rPr lang="en-US" dirty="0" smtClean="0"/>
              <a:t>Auto-conversion to EPUB and MOBI and other formats, not just text and HTML.  All books, in all major formats, for any device.</a:t>
            </a:r>
          </a:p>
          <a:p>
            <a:endParaRPr lang="en-US" dirty="0"/>
          </a:p>
          <a:p>
            <a:pPr algn="ctr"/>
            <a:r>
              <a:rPr lang="en-US" dirty="0" smtClean="0"/>
              <a:t>Save … print … extract … convert … delete … expunge … </a:t>
            </a:r>
          </a:p>
          <a:p>
            <a:pPr algn="ctr"/>
            <a:r>
              <a:rPr lang="en-US" dirty="0" smtClean="0"/>
              <a:t>reformat … mash up …</a:t>
            </a:r>
          </a:p>
          <a:p>
            <a:endParaRPr lang="en-US" dirty="0"/>
          </a:p>
          <a:p>
            <a:pPr algn="ctr"/>
            <a:r>
              <a:rPr lang="en-US" dirty="0" smtClean="0"/>
              <a:t>Help create the next new book!  </a:t>
            </a:r>
            <a:r>
              <a:rPr lang="en-US" dirty="0" smtClean="0">
                <a:hlinkClick r:id="rId5"/>
              </a:rPr>
              <a:t>www.pgdp.net</a:t>
            </a:r>
            <a:endParaRPr lang="en-US" dirty="0" smtClean="0"/>
          </a:p>
          <a:p>
            <a:endParaRPr lang="en-US" dirty="0"/>
          </a:p>
        </p:txBody>
      </p:sp>
      <p:pic>
        <p:nvPicPr>
          <p:cNvPr id="4" name="Picture 3"/>
          <p:cNvPicPr>
            <a:picLocks noChangeAspect="1"/>
          </p:cNvPicPr>
          <p:nvPr/>
        </p:nvPicPr>
        <p:blipFill>
          <a:blip r:embed="rId6"/>
          <a:stretch>
            <a:fillRect/>
          </a:stretch>
        </p:blipFill>
        <p:spPr>
          <a:xfrm>
            <a:off x="3978166" y="5842000"/>
            <a:ext cx="1638300" cy="1016000"/>
          </a:xfrm>
          <a:prstGeom prst="rect">
            <a:avLst/>
          </a:prstGeom>
        </p:spPr>
      </p:pic>
    </p:spTree>
    <p:extLst>
      <p:ext uri="{BB962C8B-B14F-4D97-AF65-F5344CB8AC3E}">
        <p14:creationId xmlns:p14="http://schemas.microsoft.com/office/powerpoint/2010/main" val="15958199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plan</a:t>
            </a:r>
            <a:endParaRPr lang="en-US" dirty="0"/>
          </a:p>
        </p:txBody>
      </p:sp>
      <p:sp>
        <p:nvSpPr>
          <p:cNvPr id="3" name="Content Placeholder 2"/>
          <p:cNvSpPr>
            <a:spLocks noGrp="1"/>
          </p:cNvSpPr>
          <p:nvPr>
            <p:ph idx="1"/>
          </p:nvPr>
        </p:nvSpPr>
        <p:spPr>
          <a:xfrm>
            <a:off x="457200" y="1600200"/>
            <a:ext cx="4090096" cy="4525963"/>
          </a:xfrm>
        </p:spPr>
        <p:txBody>
          <a:bodyPr/>
          <a:lstStyle/>
          <a:p>
            <a:r>
              <a:rPr lang="en-US" dirty="0" smtClean="0"/>
              <a:t>With Project Gutenberg as an example, what other data content could be in someone’s digital pocket?</a:t>
            </a:r>
          </a:p>
          <a:p>
            <a:endParaRPr lang="en-US" dirty="0"/>
          </a:p>
          <a:p>
            <a:r>
              <a:rPr lang="en-US" dirty="0" smtClean="0"/>
              <a:t>What trends are counter to this desire?</a:t>
            </a:r>
            <a:endParaRPr lang="en-US" dirty="0"/>
          </a:p>
        </p:txBody>
      </p:sp>
      <p:pic>
        <p:nvPicPr>
          <p:cNvPr id="4" name="Picture 3"/>
          <p:cNvPicPr>
            <a:picLocks noChangeAspect="1"/>
          </p:cNvPicPr>
          <p:nvPr/>
        </p:nvPicPr>
        <p:blipFill>
          <a:blip r:embed="rId3"/>
          <a:stretch>
            <a:fillRect/>
          </a:stretch>
        </p:blipFill>
        <p:spPr>
          <a:xfrm>
            <a:off x="4547296" y="604344"/>
            <a:ext cx="4596704" cy="6253655"/>
          </a:xfrm>
          <a:prstGeom prst="rect">
            <a:avLst/>
          </a:prstGeom>
        </p:spPr>
      </p:pic>
    </p:spTree>
    <p:extLst>
      <p:ext uri="{BB962C8B-B14F-4D97-AF65-F5344CB8AC3E}">
        <p14:creationId xmlns:p14="http://schemas.microsoft.com/office/powerpoint/2010/main" val="8988522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Impediments to other personal libraries</a:t>
            </a:r>
            <a:endParaRPr lang="en-US" dirty="0"/>
          </a:p>
        </p:txBody>
      </p:sp>
      <p:sp>
        <p:nvSpPr>
          <p:cNvPr id="3" name="Content Placeholder 2"/>
          <p:cNvSpPr>
            <a:spLocks noGrp="1"/>
          </p:cNvSpPr>
          <p:nvPr>
            <p:ph idx="1"/>
          </p:nvPr>
        </p:nvSpPr>
        <p:spPr>
          <a:xfrm>
            <a:off x="457200" y="1600201"/>
            <a:ext cx="8143766" cy="3035300"/>
          </a:xfrm>
        </p:spPr>
        <p:txBody>
          <a:bodyPr/>
          <a:lstStyle/>
          <a:p>
            <a:r>
              <a:rPr lang="en-US" dirty="0" smtClean="0"/>
              <a:t>Locality of information source (can we access, and re-access, directly?).  Good: download a sea ice map from NSIDC; less good: Flash-based </a:t>
            </a:r>
            <a:r>
              <a:rPr lang="en-US" dirty="0" err="1" smtClean="0"/>
              <a:t>infographic</a:t>
            </a:r>
            <a:r>
              <a:rPr lang="en-US" dirty="0" smtClean="0"/>
              <a:t> on </a:t>
            </a:r>
            <a:r>
              <a:rPr lang="en-US" dirty="0" err="1" smtClean="0"/>
              <a:t>cnn.com</a:t>
            </a:r>
            <a:endParaRPr lang="en-US" dirty="0" smtClean="0"/>
          </a:p>
          <a:p>
            <a:endParaRPr lang="en-US" dirty="0" smtClean="0"/>
          </a:p>
          <a:p>
            <a:r>
              <a:rPr lang="en-US" dirty="0" smtClean="0"/>
              <a:t>Utility of information source (can we easily manipulate it, or are we limited by external constraints?).  Good: raw data, editable images.  Less good: </a:t>
            </a:r>
            <a:r>
              <a:rPr lang="en-US" dirty="0" err="1" smtClean="0"/>
              <a:t>uneditable</a:t>
            </a:r>
            <a:r>
              <a:rPr lang="en-US" dirty="0" smtClean="0"/>
              <a:t> formats or restricted utility</a:t>
            </a:r>
          </a:p>
          <a:p>
            <a:endParaRPr lang="en-US" dirty="0"/>
          </a:p>
          <a:p>
            <a:endParaRPr lang="en-US" dirty="0"/>
          </a:p>
        </p:txBody>
      </p:sp>
      <p:pic>
        <p:nvPicPr>
          <p:cNvPr id="5" name="Picture 4"/>
          <p:cNvPicPr>
            <a:picLocks noChangeAspect="1"/>
          </p:cNvPicPr>
          <p:nvPr/>
        </p:nvPicPr>
        <p:blipFill>
          <a:blip r:embed="rId3"/>
          <a:stretch>
            <a:fillRect/>
          </a:stretch>
        </p:blipFill>
        <p:spPr>
          <a:xfrm>
            <a:off x="2010103" y="4202824"/>
            <a:ext cx="5334000" cy="1943100"/>
          </a:xfrm>
          <a:prstGeom prst="rect">
            <a:avLst/>
          </a:prstGeom>
        </p:spPr>
      </p:pic>
    </p:spTree>
    <p:extLst>
      <p:ext uri="{BB962C8B-B14F-4D97-AF65-F5344CB8AC3E}">
        <p14:creationId xmlns:p14="http://schemas.microsoft.com/office/powerpoint/2010/main" val="1531825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Tyranny of the Interface</a:t>
            </a:r>
            <a:endParaRPr lang="en-US" dirty="0"/>
          </a:p>
        </p:txBody>
      </p:sp>
      <p:sp>
        <p:nvSpPr>
          <p:cNvPr id="3" name="Content Placeholder 2"/>
          <p:cNvSpPr>
            <a:spLocks noGrp="1"/>
          </p:cNvSpPr>
          <p:nvPr>
            <p:ph idx="1"/>
          </p:nvPr>
        </p:nvSpPr>
        <p:spPr>
          <a:xfrm>
            <a:off x="457200" y="1600201"/>
            <a:ext cx="8143766" cy="3035300"/>
          </a:xfrm>
        </p:spPr>
        <p:txBody>
          <a:bodyPr/>
          <a:lstStyle/>
          <a:p>
            <a:r>
              <a:rPr lang="en-US" dirty="0" smtClean="0"/>
              <a:t>Interface: what is between us and the information we need?  Do we need to re-navigate the interface on every visit?  Login?  Understand some sort of API or other programmatic interface?</a:t>
            </a:r>
          </a:p>
          <a:p>
            <a:endParaRPr lang="en-US" dirty="0"/>
          </a:p>
        </p:txBody>
      </p:sp>
      <p:pic>
        <p:nvPicPr>
          <p:cNvPr id="4" name="Picture 3"/>
          <p:cNvPicPr>
            <a:picLocks noChangeAspect="1"/>
          </p:cNvPicPr>
          <p:nvPr/>
        </p:nvPicPr>
        <p:blipFill>
          <a:blip r:embed="rId3"/>
          <a:stretch>
            <a:fillRect/>
          </a:stretch>
        </p:blipFill>
        <p:spPr>
          <a:xfrm>
            <a:off x="0" y="4635500"/>
            <a:ext cx="9144000" cy="2222500"/>
          </a:xfrm>
          <a:prstGeom prst="rect">
            <a:avLst/>
          </a:prstGeom>
        </p:spPr>
      </p:pic>
    </p:spTree>
    <p:extLst>
      <p:ext uri="{BB962C8B-B14F-4D97-AF65-F5344CB8AC3E}">
        <p14:creationId xmlns:p14="http://schemas.microsoft.com/office/powerpoint/2010/main" val="1467051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locality matters</a:t>
            </a:r>
            <a:endParaRPr lang="en-US" dirty="0"/>
          </a:p>
        </p:txBody>
      </p:sp>
      <p:sp>
        <p:nvSpPr>
          <p:cNvPr id="3" name="Content Placeholder 2"/>
          <p:cNvSpPr>
            <a:spLocks noGrp="1"/>
          </p:cNvSpPr>
          <p:nvPr>
            <p:ph idx="1"/>
          </p:nvPr>
        </p:nvSpPr>
        <p:spPr>
          <a:xfrm>
            <a:off x="457200" y="1600200"/>
            <a:ext cx="3957145" cy="4525963"/>
          </a:xfrm>
        </p:spPr>
        <p:txBody>
          <a:bodyPr/>
          <a:lstStyle/>
          <a:p>
            <a:r>
              <a:rPr lang="en-US" dirty="0" smtClean="0"/>
              <a:t>Latency to access, including possible need to re-navigate an interface</a:t>
            </a:r>
          </a:p>
          <a:p>
            <a:endParaRPr lang="en-US" dirty="0" smtClean="0"/>
          </a:p>
          <a:p>
            <a:r>
              <a:rPr lang="en-US" dirty="0" smtClean="0"/>
              <a:t>Integration with other external information (i.e., a memory system, which emerges over time and requires ongoing maintenance)</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4306246" y="760320"/>
            <a:ext cx="4837754" cy="5912069"/>
          </a:xfrm>
          <a:prstGeom prst="rect">
            <a:avLst/>
          </a:prstGeom>
        </p:spPr>
      </p:pic>
    </p:spTree>
    <p:extLst>
      <p:ext uri="{BB962C8B-B14F-4D97-AF65-F5344CB8AC3E}">
        <p14:creationId xmlns:p14="http://schemas.microsoft.com/office/powerpoint/2010/main" val="15577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today’s discussion</a:t>
            </a:r>
            <a:endParaRPr lang="en-US" dirty="0"/>
          </a:p>
        </p:txBody>
      </p:sp>
      <p:sp>
        <p:nvSpPr>
          <p:cNvPr id="3" name="Content Placeholder 2"/>
          <p:cNvSpPr>
            <a:spLocks noGrp="1"/>
          </p:cNvSpPr>
          <p:nvPr>
            <p:ph idx="1"/>
          </p:nvPr>
        </p:nvSpPr>
        <p:spPr>
          <a:xfrm>
            <a:off x="457200" y="1600200"/>
            <a:ext cx="3928807" cy="4525963"/>
          </a:xfrm>
        </p:spPr>
        <p:txBody>
          <a:bodyPr/>
          <a:lstStyle/>
          <a:p>
            <a:r>
              <a:rPr lang="en-US" dirty="0" smtClean="0"/>
              <a:t>Get acquainted</a:t>
            </a:r>
          </a:p>
          <a:p>
            <a:endParaRPr lang="en-US" dirty="0"/>
          </a:p>
          <a:p>
            <a:r>
              <a:rPr lang="en-US" b="1" dirty="0" smtClean="0"/>
              <a:t>Dream</a:t>
            </a:r>
            <a:r>
              <a:rPr lang="en-US" dirty="0" smtClean="0"/>
              <a:t>: What could be</a:t>
            </a:r>
          </a:p>
          <a:p>
            <a:endParaRPr lang="en-US" dirty="0"/>
          </a:p>
          <a:p>
            <a:r>
              <a:rPr lang="en-US" b="1" dirty="0" smtClean="0"/>
              <a:t>Think</a:t>
            </a:r>
            <a:r>
              <a:rPr lang="en-US" dirty="0" smtClean="0"/>
              <a:t>: What we are doing today</a:t>
            </a:r>
          </a:p>
          <a:p>
            <a:endParaRPr lang="en-US" dirty="0"/>
          </a:p>
          <a:p>
            <a:r>
              <a:rPr lang="en-US" b="1" dirty="0" smtClean="0"/>
              <a:t>Plan</a:t>
            </a:r>
            <a:r>
              <a:rPr lang="en-US" dirty="0" smtClean="0"/>
              <a:t>: How what we do tomorrow can help bring about our dreams</a:t>
            </a:r>
            <a:endParaRPr lang="en-US" dirty="0"/>
          </a:p>
        </p:txBody>
      </p:sp>
      <p:pic>
        <p:nvPicPr>
          <p:cNvPr id="4" name="Picture 3"/>
          <p:cNvPicPr>
            <a:picLocks noChangeAspect="1"/>
          </p:cNvPicPr>
          <p:nvPr/>
        </p:nvPicPr>
        <p:blipFill>
          <a:blip r:embed="rId3"/>
          <a:stretch>
            <a:fillRect/>
          </a:stretch>
        </p:blipFill>
        <p:spPr>
          <a:xfrm>
            <a:off x="4386007" y="1498483"/>
            <a:ext cx="4406900" cy="5092700"/>
          </a:xfrm>
          <a:prstGeom prst="rect">
            <a:avLst/>
          </a:prstGeom>
        </p:spPr>
      </p:pic>
    </p:spTree>
    <p:extLst>
      <p:ext uri="{BB962C8B-B14F-4D97-AF65-F5344CB8AC3E}">
        <p14:creationId xmlns:p14="http://schemas.microsoft.com/office/powerpoint/2010/main" val="12903216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Clouds versus Dreams</a:t>
            </a:r>
            <a:endParaRPr lang="en-US" dirty="0"/>
          </a:p>
        </p:txBody>
      </p:sp>
      <p:sp>
        <p:nvSpPr>
          <p:cNvPr id="3" name="Content Placeholder 2"/>
          <p:cNvSpPr>
            <a:spLocks noGrp="1"/>
          </p:cNvSpPr>
          <p:nvPr>
            <p:ph idx="1"/>
          </p:nvPr>
        </p:nvSpPr>
        <p:spPr>
          <a:xfrm>
            <a:off x="457200" y="1600200"/>
            <a:ext cx="4051300" cy="4525963"/>
          </a:xfrm>
        </p:spPr>
        <p:txBody>
          <a:bodyPr/>
          <a:lstStyle/>
          <a:p>
            <a:r>
              <a:rPr lang="en-US" dirty="0" smtClean="0"/>
              <a:t>If it’s “in the cloud,” it’s not in your pocket.  Might be behind an interface, tied to a particular device or program, and with limited functionality.</a:t>
            </a:r>
          </a:p>
          <a:p>
            <a:endParaRPr lang="en-US" dirty="0"/>
          </a:p>
          <a:p>
            <a:r>
              <a:rPr lang="en-US" dirty="0" smtClean="0"/>
              <a:t>Haven’t we all lost access to some content, even content we paid for, because something changed over time?  Is this the way we want to treat our exosomatic memories?</a:t>
            </a:r>
            <a:endParaRPr lang="en-US" dirty="0"/>
          </a:p>
        </p:txBody>
      </p:sp>
      <p:pic>
        <p:nvPicPr>
          <p:cNvPr id="6" name="Picture 5"/>
          <p:cNvPicPr>
            <a:picLocks noChangeAspect="1"/>
          </p:cNvPicPr>
          <p:nvPr/>
        </p:nvPicPr>
        <p:blipFill>
          <a:blip r:embed="rId3"/>
          <a:stretch>
            <a:fillRect/>
          </a:stretch>
        </p:blipFill>
        <p:spPr>
          <a:xfrm>
            <a:off x="4508500" y="1219200"/>
            <a:ext cx="4635500" cy="5638800"/>
          </a:xfrm>
          <a:prstGeom prst="rect">
            <a:avLst/>
          </a:prstGeom>
        </p:spPr>
      </p:pic>
      <p:pic>
        <p:nvPicPr>
          <p:cNvPr id="4" name="Picture 3"/>
          <p:cNvPicPr>
            <a:picLocks noChangeAspect="1"/>
          </p:cNvPicPr>
          <p:nvPr/>
        </p:nvPicPr>
        <p:blipFill>
          <a:blip r:embed="rId4"/>
          <a:stretch>
            <a:fillRect/>
          </a:stretch>
        </p:blipFill>
        <p:spPr>
          <a:xfrm>
            <a:off x="7010400" y="590550"/>
            <a:ext cx="2133600" cy="2019300"/>
          </a:xfrm>
          <a:prstGeom prst="rect">
            <a:avLst/>
          </a:prstGeom>
        </p:spPr>
      </p:pic>
    </p:spTree>
    <p:extLst>
      <p:ext uri="{BB962C8B-B14F-4D97-AF65-F5344CB8AC3E}">
        <p14:creationId xmlns:p14="http://schemas.microsoft.com/office/powerpoint/2010/main" val="2374346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data providers</a:t>
            </a:r>
            <a:endParaRPr lang="en-US" dirty="0"/>
          </a:p>
        </p:txBody>
      </p:sp>
      <p:sp>
        <p:nvSpPr>
          <p:cNvPr id="3" name="Content Placeholder 2"/>
          <p:cNvSpPr>
            <a:spLocks noGrp="1"/>
          </p:cNvSpPr>
          <p:nvPr>
            <p:ph idx="1"/>
          </p:nvPr>
        </p:nvSpPr>
        <p:spPr>
          <a:xfrm>
            <a:off x="457200" y="1600200"/>
            <a:ext cx="4775200" cy="4525963"/>
          </a:xfrm>
        </p:spPr>
        <p:txBody>
          <a:bodyPr/>
          <a:lstStyle/>
          <a:p>
            <a:r>
              <a:rPr lang="en-US" dirty="0" smtClean="0"/>
              <a:t>Can an information object be manipulated: extracted, reformatted, rearranged, transformed, excised, expurgated, augmented, jazzed or colored?</a:t>
            </a:r>
          </a:p>
          <a:p>
            <a:endParaRPr lang="en-US" dirty="0" smtClean="0"/>
          </a:p>
          <a:p>
            <a:r>
              <a:rPr lang="en-US" dirty="0" smtClean="0"/>
              <a:t>Can it be joined to other information objects, much as our own memories are engaged in an endless self-creating montage?</a:t>
            </a:r>
            <a:endParaRPr lang="en-US" dirty="0"/>
          </a:p>
        </p:txBody>
      </p:sp>
      <p:pic>
        <p:nvPicPr>
          <p:cNvPr id="4" name="Picture 3"/>
          <p:cNvPicPr>
            <a:picLocks noChangeAspect="1"/>
          </p:cNvPicPr>
          <p:nvPr/>
        </p:nvPicPr>
        <p:blipFill>
          <a:blip r:embed="rId3"/>
          <a:stretch>
            <a:fillRect/>
          </a:stretch>
        </p:blipFill>
        <p:spPr>
          <a:xfrm>
            <a:off x="5232400" y="1677276"/>
            <a:ext cx="3911600" cy="5080000"/>
          </a:xfrm>
          <a:prstGeom prst="rect">
            <a:avLst/>
          </a:prstGeom>
        </p:spPr>
      </p:pic>
    </p:spTree>
    <p:extLst>
      <p:ext uri="{BB962C8B-B14F-4D97-AF65-F5344CB8AC3E}">
        <p14:creationId xmlns:p14="http://schemas.microsoft.com/office/powerpoint/2010/main" val="2626315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952431" cy="4525963"/>
          </a:xfrm>
        </p:spPr>
        <p:txBody>
          <a:bodyPr/>
          <a:lstStyle/>
          <a:p>
            <a:r>
              <a:rPr lang="en-US" dirty="0" smtClean="0"/>
              <a:t>What does literacy do for achieving our dreams?  How is access to literature (or other content) beneficial?</a:t>
            </a:r>
            <a:endParaRPr lang="en-US" dirty="0"/>
          </a:p>
          <a:p>
            <a:r>
              <a:rPr lang="en-US" dirty="0" smtClean="0"/>
              <a:t>	</a:t>
            </a:r>
            <a:r>
              <a:rPr lang="en-US" sz="1600" dirty="0" smtClean="0"/>
              <a:t>Augmentation of one’s direct experiences: augmenting knowledge, creating memories, expanding horizons</a:t>
            </a:r>
          </a:p>
          <a:p>
            <a:endParaRPr lang="en-US" sz="1600" dirty="0" smtClean="0"/>
          </a:p>
          <a:p>
            <a:r>
              <a:rPr lang="en-US" sz="1600" dirty="0"/>
              <a:t>	</a:t>
            </a:r>
            <a:r>
              <a:rPr lang="en-US" sz="1600" dirty="0" smtClean="0"/>
              <a:t>In electronic form, literature (like other information sources) integrates fairly directly with our psyche</a:t>
            </a:r>
          </a:p>
          <a:p>
            <a:endParaRPr lang="en-US" sz="1600" dirty="0" smtClean="0"/>
          </a:p>
          <a:p>
            <a:r>
              <a:rPr lang="en-US" sz="1600" dirty="0"/>
              <a:t>	</a:t>
            </a:r>
            <a:r>
              <a:rPr lang="en-US" sz="1600" dirty="0" smtClean="0"/>
              <a:t>In the long run, literature (like other information sources) will directly tie into our memories and thought processes</a:t>
            </a:r>
            <a:endParaRPr lang="en-US" sz="1600" dirty="0"/>
          </a:p>
        </p:txBody>
      </p:sp>
      <p:pic>
        <p:nvPicPr>
          <p:cNvPr id="5" name="Picture 4"/>
          <p:cNvPicPr>
            <a:picLocks noChangeAspect="1"/>
          </p:cNvPicPr>
          <p:nvPr/>
        </p:nvPicPr>
        <p:blipFill>
          <a:blip r:embed="rId3"/>
          <a:stretch>
            <a:fillRect/>
          </a:stretch>
        </p:blipFill>
        <p:spPr>
          <a:xfrm>
            <a:off x="4705529" y="1077310"/>
            <a:ext cx="4438471" cy="5780690"/>
          </a:xfrm>
          <a:prstGeom prst="rect">
            <a:avLst/>
          </a:prstGeom>
        </p:spPr>
      </p:pic>
      <p:sp>
        <p:nvSpPr>
          <p:cNvPr id="2" name="Title 1"/>
          <p:cNvSpPr>
            <a:spLocks noGrp="1"/>
          </p:cNvSpPr>
          <p:nvPr>
            <p:ph type="title"/>
          </p:nvPr>
        </p:nvSpPr>
        <p:spPr/>
        <p:txBody>
          <a:bodyPr/>
          <a:lstStyle/>
          <a:p>
            <a:r>
              <a:rPr lang="en-US" dirty="0" smtClean="0"/>
              <a:t>Summing up, from the eBook perspective</a:t>
            </a:r>
            <a:endParaRPr lang="en-US" dirty="0"/>
          </a:p>
        </p:txBody>
      </p:sp>
    </p:spTree>
    <p:extLst>
      <p:ext uri="{BB962C8B-B14F-4D97-AF65-F5344CB8AC3E}">
        <p14:creationId xmlns:p14="http://schemas.microsoft.com/office/powerpoint/2010/main" val="75999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245338" y="1270758"/>
            <a:ext cx="5898662" cy="5587242"/>
          </a:xfrm>
          <a:prstGeom prst="rect">
            <a:avLst/>
          </a:prstGeom>
        </p:spPr>
      </p:pic>
      <p:sp>
        <p:nvSpPr>
          <p:cNvPr id="2" name="Title 1"/>
          <p:cNvSpPr>
            <a:spLocks noGrp="1"/>
          </p:cNvSpPr>
          <p:nvPr>
            <p:ph type="title"/>
          </p:nvPr>
        </p:nvSpPr>
        <p:spPr/>
        <p:txBody>
          <a:bodyPr/>
          <a:lstStyle/>
          <a:p>
            <a:r>
              <a:rPr lang="en-US" dirty="0" smtClean="0"/>
              <a:t>What’s in it for your project?  Takeaway thoughts</a:t>
            </a:r>
            <a:endParaRPr lang="en-US" dirty="0"/>
          </a:p>
        </p:txBody>
      </p:sp>
      <p:sp>
        <p:nvSpPr>
          <p:cNvPr id="3" name="Content Placeholder 2"/>
          <p:cNvSpPr>
            <a:spLocks noGrp="1"/>
          </p:cNvSpPr>
          <p:nvPr>
            <p:ph idx="1"/>
          </p:nvPr>
        </p:nvSpPr>
        <p:spPr>
          <a:xfrm>
            <a:off x="457200" y="1600200"/>
            <a:ext cx="3168870" cy="4525963"/>
          </a:xfrm>
        </p:spPr>
        <p:txBody>
          <a:bodyPr/>
          <a:lstStyle/>
          <a:p>
            <a:endParaRPr lang="en-US" dirty="0" smtClean="0"/>
          </a:p>
          <a:p>
            <a:r>
              <a:rPr lang="en-US" dirty="0" smtClean="0"/>
              <a:t>Are your activities leading extending human intellect and capabilities?  If not, why not?</a:t>
            </a:r>
          </a:p>
          <a:p>
            <a:endParaRPr lang="en-US" dirty="0"/>
          </a:p>
          <a:p>
            <a:r>
              <a:rPr lang="en-US" dirty="0" smtClean="0"/>
              <a:t>Identify impediments to full utilization, full access, and minimally invasive interfaces.  What can you do about minimizing the impediments?</a:t>
            </a:r>
          </a:p>
        </p:txBody>
      </p:sp>
    </p:spTree>
    <p:extLst>
      <p:ext uri="{BB962C8B-B14F-4D97-AF65-F5344CB8AC3E}">
        <p14:creationId xmlns:p14="http://schemas.microsoft.com/office/powerpoint/2010/main" val="1738702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60320"/>
            <a:ext cx="4343400" cy="6096000"/>
          </a:xfrm>
          <a:prstGeom prst="rect">
            <a:avLst/>
          </a:prstGeom>
        </p:spPr>
      </p:pic>
      <p:sp>
        <p:nvSpPr>
          <p:cNvPr id="2" name="Title 1"/>
          <p:cNvSpPr>
            <a:spLocks noGrp="1"/>
          </p:cNvSpPr>
          <p:nvPr>
            <p:ph type="title"/>
          </p:nvPr>
        </p:nvSpPr>
        <p:spPr/>
        <p:txBody>
          <a:bodyPr/>
          <a:lstStyle/>
          <a:p>
            <a:r>
              <a:rPr lang="en-US" dirty="0" smtClean="0"/>
              <a:t>									Thanks for listening</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a:p>
          <a:p>
            <a:pPr algn="ctr"/>
            <a:r>
              <a:rPr lang="en-US" dirty="0" smtClean="0"/>
              <a:t>Discussion, and Q&amp;A</a:t>
            </a:r>
            <a:endParaRPr lang="en-US" dirty="0"/>
          </a:p>
        </p:txBody>
      </p:sp>
    </p:spTree>
    <p:extLst>
      <p:ext uri="{BB962C8B-B14F-4D97-AF65-F5344CB8AC3E}">
        <p14:creationId xmlns:p14="http://schemas.microsoft.com/office/powerpoint/2010/main" val="416501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humble narrator</a:t>
            </a:r>
            <a:endParaRPr lang="en-US" dirty="0"/>
          </a:p>
        </p:txBody>
      </p:sp>
      <p:sp>
        <p:nvSpPr>
          <p:cNvPr id="3" name="Content Placeholder 2"/>
          <p:cNvSpPr>
            <a:spLocks noGrp="1"/>
          </p:cNvSpPr>
          <p:nvPr>
            <p:ph idx="1"/>
          </p:nvPr>
        </p:nvSpPr>
        <p:spPr>
          <a:xfrm>
            <a:off x="457200" y="1600200"/>
            <a:ext cx="5877689" cy="4525963"/>
          </a:xfrm>
        </p:spPr>
        <p:txBody>
          <a:bodyPr/>
          <a:lstStyle/>
          <a:p>
            <a:r>
              <a:rPr lang="en-US" dirty="0" smtClean="0"/>
              <a:t>Information scientist, with broad interests</a:t>
            </a:r>
          </a:p>
          <a:p>
            <a:endParaRPr lang="en-US" dirty="0"/>
          </a:p>
          <a:p>
            <a:r>
              <a:rPr lang="en-US" dirty="0" smtClean="0"/>
              <a:t>Involved with Project Gutenberg since 1991</a:t>
            </a:r>
          </a:p>
          <a:p>
            <a:endParaRPr lang="en-US" dirty="0"/>
          </a:p>
          <a:p>
            <a:r>
              <a:rPr lang="en-US" dirty="0" smtClean="0"/>
              <a:t>Working today in a variety of contexts to connect people to information</a:t>
            </a:r>
          </a:p>
          <a:p>
            <a:endParaRPr lang="en-US" dirty="0"/>
          </a:p>
          <a:p>
            <a:endParaRPr lang="en-US" dirty="0" smtClean="0"/>
          </a:p>
          <a:p>
            <a:endParaRPr lang="en-US" dirty="0"/>
          </a:p>
          <a:p>
            <a:endParaRPr lang="en-US" dirty="0" smtClean="0"/>
          </a:p>
          <a:p>
            <a:pPr algn="ctr"/>
            <a:r>
              <a:rPr lang="en-US" dirty="0" smtClean="0"/>
              <a:t>More: </a:t>
            </a:r>
            <a:r>
              <a:rPr lang="en-US" dirty="0" err="1" smtClean="0"/>
              <a:t>www.petascale.org</a:t>
            </a:r>
            <a:endParaRPr lang="en-US" dirty="0"/>
          </a:p>
        </p:txBody>
      </p:sp>
      <p:pic>
        <p:nvPicPr>
          <p:cNvPr id="4" name="Picture 5" descr="The image “http://petascale.org/images/newby-emboss.jpg” cannot be displayed, because it contains err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34889" y="2215931"/>
            <a:ext cx="2821149" cy="344807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15771890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dream together</a:t>
            </a:r>
            <a:endParaRPr lang="en-US" dirty="0"/>
          </a:p>
        </p:txBody>
      </p:sp>
      <p:sp>
        <p:nvSpPr>
          <p:cNvPr id="3" name="Content Placeholder 2"/>
          <p:cNvSpPr>
            <a:spLocks noGrp="1"/>
          </p:cNvSpPr>
          <p:nvPr>
            <p:ph idx="1"/>
          </p:nvPr>
        </p:nvSpPr>
        <p:spPr/>
        <p:txBody>
          <a:bodyPr/>
          <a:lstStyle/>
          <a:p>
            <a:r>
              <a:rPr lang="en-US" dirty="0" smtClean="0"/>
              <a:t>Technology augments human capabilities</a:t>
            </a:r>
          </a:p>
        </p:txBody>
      </p:sp>
      <p:pic>
        <p:nvPicPr>
          <p:cNvPr id="4" name="Picture 3"/>
          <p:cNvPicPr>
            <a:picLocks noChangeAspect="1"/>
          </p:cNvPicPr>
          <p:nvPr/>
        </p:nvPicPr>
        <p:blipFill>
          <a:blip r:embed="rId3"/>
          <a:stretch>
            <a:fillRect/>
          </a:stretch>
        </p:blipFill>
        <p:spPr>
          <a:xfrm>
            <a:off x="1462690" y="2249608"/>
            <a:ext cx="5881413" cy="4528688"/>
          </a:xfrm>
          <a:prstGeom prst="rect">
            <a:avLst/>
          </a:prstGeom>
        </p:spPr>
      </p:pic>
    </p:spTree>
    <p:extLst>
      <p:ext uri="{BB962C8B-B14F-4D97-AF65-F5344CB8AC3E}">
        <p14:creationId xmlns:p14="http://schemas.microsoft.com/office/powerpoint/2010/main" val="9361701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Information </a:t>
            </a:r>
            <a:r>
              <a:rPr lang="en-US" dirty="0"/>
              <a:t>technology augments human knowledge, intellect, analytical skill</a:t>
            </a:r>
          </a:p>
          <a:p>
            <a:endParaRPr lang="en-US" dirty="0"/>
          </a:p>
          <a:p>
            <a:endParaRPr lang="en-US" dirty="0"/>
          </a:p>
        </p:txBody>
      </p:sp>
      <p:pic>
        <p:nvPicPr>
          <p:cNvPr id="7" name="Picture 6"/>
          <p:cNvPicPr>
            <a:picLocks noChangeAspect="1"/>
          </p:cNvPicPr>
          <p:nvPr/>
        </p:nvPicPr>
        <p:blipFill>
          <a:blip r:embed="rId3"/>
          <a:stretch>
            <a:fillRect/>
          </a:stretch>
        </p:blipFill>
        <p:spPr>
          <a:xfrm>
            <a:off x="1371077" y="2382344"/>
            <a:ext cx="6634302" cy="4374493"/>
          </a:xfrm>
          <a:prstGeom prst="rect">
            <a:avLst/>
          </a:prstGeom>
        </p:spPr>
      </p:pic>
    </p:spTree>
    <p:extLst>
      <p:ext uri="{BB962C8B-B14F-4D97-AF65-F5344CB8AC3E}">
        <p14:creationId xmlns:p14="http://schemas.microsoft.com/office/powerpoint/2010/main" val="38332726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Information technology also makes it possible to engage more directly with </a:t>
            </a:r>
            <a:r>
              <a:rPr lang="en-US" b="1" dirty="0"/>
              <a:t>other people</a:t>
            </a:r>
            <a:r>
              <a:rPr lang="en-US" dirty="0"/>
              <a:t>, and with information systems: transcending the individual</a:t>
            </a:r>
          </a:p>
          <a:p>
            <a:endParaRPr lang="en-US" dirty="0"/>
          </a:p>
        </p:txBody>
      </p:sp>
      <p:pic>
        <p:nvPicPr>
          <p:cNvPr id="5" name="Picture 4"/>
          <p:cNvPicPr>
            <a:picLocks noChangeAspect="1"/>
          </p:cNvPicPr>
          <p:nvPr/>
        </p:nvPicPr>
        <p:blipFill>
          <a:blip r:embed="rId3"/>
          <a:stretch>
            <a:fillRect/>
          </a:stretch>
        </p:blipFill>
        <p:spPr>
          <a:xfrm>
            <a:off x="1308100" y="2633718"/>
            <a:ext cx="6527800" cy="4152900"/>
          </a:xfrm>
          <a:prstGeom prst="rect">
            <a:avLst/>
          </a:prstGeom>
        </p:spPr>
      </p:pic>
    </p:spTree>
    <p:extLst>
      <p:ext uri="{BB962C8B-B14F-4D97-AF65-F5344CB8AC3E}">
        <p14:creationId xmlns:p14="http://schemas.microsoft.com/office/powerpoint/2010/main" val="39003602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information technology eventually take us?</a:t>
            </a:r>
            <a:endParaRPr lang="en-US" dirty="0"/>
          </a:p>
        </p:txBody>
      </p:sp>
      <p:sp>
        <p:nvSpPr>
          <p:cNvPr id="3" name="Content Placeholder 2"/>
          <p:cNvSpPr>
            <a:spLocks noGrp="1"/>
          </p:cNvSpPr>
          <p:nvPr>
            <p:ph idx="1"/>
          </p:nvPr>
        </p:nvSpPr>
        <p:spPr>
          <a:xfrm>
            <a:off x="457200" y="1600200"/>
            <a:ext cx="6007100" cy="4525963"/>
          </a:xfrm>
        </p:spPr>
        <p:txBody>
          <a:bodyPr/>
          <a:lstStyle/>
          <a:p>
            <a:endParaRPr lang="en-US" dirty="0"/>
          </a:p>
          <a:p>
            <a:r>
              <a:rPr lang="en-US" dirty="0" smtClean="0"/>
              <a:t>For individuals: Unbounded intellect, unlimited access to information and analytic capabilities</a:t>
            </a:r>
          </a:p>
          <a:p>
            <a:endParaRPr lang="en-US" dirty="0"/>
          </a:p>
          <a:p>
            <a:r>
              <a:rPr lang="en-US" dirty="0" smtClean="0"/>
              <a:t>For society: </a:t>
            </a:r>
            <a:r>
              <a:rPr lang="en-US" dirty="0"/>
              <a:t>Peace and </a:t>
            </a:r>
            <a:r>
              <a:rPr lang="en-US" dirty="0" smtClean="0"/>
              <a:t>understanding, as a result of effective shared meaning</a:t>
            </a:r>
          </a:p>
          <a:p>
            <a:endParaRPr lang="en-US" dirty="0"/>
          </a:p>
          <a:p>
            <a:r>
              <a:rPr lang="en-US" dirty="0" smtClean="0"/>
              <a:t>Or… your own goals</a:t>
            </a:r>
            <a:endParaRPr lang="en-US" dirty="0"/>
          </a:p>
          <a:p>
            <a:endParaRPr lang="en-US" dirty="0"/>
          </a:p>
        </p:txBody>
      </p:sp>
      <p:pic>
        <p:nvPicPr>
          <p:cNvPr id="4" name="Picture 3"/>
          <p:cNvPicPr>
            <a:picLocks noChangeAspect="1"/>
          </p:cNvPicPr>
          <p:nvPr/>
        </p:nvPicPr>
        <p:blipFill>
          <a:blip r:embed="rId3"/>
          <a:stretch>
            <a:fillRect/>
          </a:stretch>
        </p:blipFill>
        <p:spPr>
          <a:xfrm>
            <a:off x="6294365" y="1781642"/>
            <a:ext cx="2756841" cy="4726013"/>
          </a:xfrm>
          <a:prstGeom prst="rect">
            <a:avLst/>
          </a:prstGeom>
        </p:spPr>
      </p:pic>
    </p:spTree>
    <p:extLst>
      <p:ext uri="{BB962C8B-B14F-4D97-AF65-F5344CB8AC3E}">
        <p14:creationId xmlns:p14="http://schemas.microsoft.com/office/powerpoint/2010/main" val="36271876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think together</a:t>
            </a:r>
            <a:endParaRPr lang="en-US" dirty="0"/>
          </a:p>
        </p:txBody>
      </p:sp>
      <p:sp>
        <p:nvSpPr>
          <p:cNvPr id="3" name="Content Placeholder 2"/>
          <p:cNvSpPr>
            <a:spLocks noGrp="1"/>
          </p:cNvSpPr>
          <p:nvPr>
            <p:ph idx="1"/>
          </p:nvPr>
        </p:nvSpPr>
        <p:spPr>
          <a:xfrm>
            <a:off x="457200" y="1600200"/>
            <a:ext cx="4862299" cy="4525963"/>
          </a:xfrm>
        </p:spPr>
        <p:txBody>
          <a:bodyPr/>
          <a:lstStyle/>
          <a:p>
            <a:r>
              <a:rPr lang="en-US" dirty="0" smtClean="0"/>
              <a:t>How might a personal library help achieve our goals?</a:t>
            </a:r>
            <a:endParaRPr lang="en-US" dirty="0"/>
          </a:p>
        </p:txBody>
      </p:sp>
      <p:pic>
        <p:nvPicPr>
          <p:cNvPr id="4" name="Picture 3"/>
          <p:cNvPicPr>
            <a:picLocks noChangeAspect="1"/>
          </p:cNvPicPr>
          <p:nvPr/>
        </p:nvPicPr>
        <p:blipFill>
          <a:blip r:embed="rId3"/>
          <a:stretch>
            <a:fillRect/>
          </a:stretch>
        </p:blipFill>
        <p:spPr>
          <a:xfrm>
            <a:off x="5319499" y="647289"/>
            <a:ext cx="3824501" cy="5973097"/>
          </a:xfrm>
          <a:prstGeom prst="rect">
            <a:avLst/>
          </a:prstGeom>
        </p:spPr>
      </p:pic>
    </p:spTree>
    <p:extLst>
      <p:ext uri="{BB962C8B-B14F-4D97-AF65-F5344CB8AC3E}">
        <p14:creationId xmlns:p14="http://schemas.microsoft.com/office/powerpoint/2010/main" val="15795051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4542" r="4542"/>
          <a:stretch>
            <a:fillRect/>
          </a:stretch>
        </p:blipFill>
        <p:spPr/>
      </p:pic>
    </p:spTree>
    <p:extLst>
      <p:ext uri="{BB962C8B-B14F-4D97-AF65-F5344CB8AC3E}">
        <p14:creationId xmlns:p14="http://schemas.microsoft.com/office/powerpoint/2010/main" val="7308342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1778</TotalTime>
  <Words>2088</Words>
  <Application>Microsoft Macintosh PowerPoint</Application>
  <PresentationFormat>On-screen Show (4:3)</PresentationFormat>
  <Paragraphs>168</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Outline of today’s discussion</vt:lpstr>
      <vt:lpstr>Your humble narrator</vt:lpstr>
      <vt:lpstr>Let’s dream together</vt:lpstr>
      <vt:lpstr>PowerPoint Presentation</vt:lpstr>
      <vt:lpstr>PowerPoint Presentation</vt:lpstr>
      <vt:lpstr>Where can information technology eventually take us?</vt:lpstr>
      <vt:lpstr>Let’s think together</vt:lpstr>
      <vt:lpstr>PowerPoint Presentation</vt:lpstr>
      <vt:lpstr>PowerPoint Presentation</vt:lpstr>
      <vt:lpstr>PowerPoint Presentation</vt:lpstr>
      <vt:lpstr>PowerPoint Presentation</vt:lpstr>
      <vt:lpstr>What I just did is a major shift in information empowerment, as important as the first moveable type printing press</vt:lpstr>
      <vt:lpstr>PowerPoint Presentation</vt:lpstr>
      <vt:lpstr>Yes, we can</vt:lpstr>
      <vt:lpstr>Let’s plan</vt:lpstr>
      <vt:lpstr>Impediments to other personal libraries</vt:lpstr>
      <vt:lpstr>Tyranny of the Interface</vt:lpstr>
      <vt:lpstr>Why locality matters</vt:lpstr>
      <vt:lpstr>Clouds versus Dreams</vt:lpstr>
      <vt:lpstr>Questions for data providers</vt:lpstr>
      <vt:lpstr>Summing up, from the eBook perspective</vt:lpstr>
      <vt:lpstr>What’s in it for your project?  Takeaway thoughts</vt:lpstr>
      <vt:lpstr>         Thanks for listening</vt:lpstr>
    </vt:vector>
  </TitlesOfParts>
  <Company>Wolfram Research,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Perardi</dc:creator>
  <cp:lastModifiedBy>Greg Newby</cp:lastModifiedBy>
  <cp:revision>48</cp:revision>
  <cp:lastPrinted>2013-09-05T12:10:01Z</cp:lastPrinted>
  <dcterms:created xsi:type="dcterms:W3CDTF">2011-07-14T19:59:58Z</dcterms:created>
  <dcterms:modified xsi:type="dcterms:W3CDTF">2013-09-05T12:10:02Z</dcterms:modified>
</cp:coreProperties>
</file>